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3" r:id="rId7"/>
    <p:sldId id="262" r:id="rId8"/>
  </p:sldIdLst>
  <p:sldSz cx="12192000" cy="6858000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Calibri Light" panose="020F0302020204030204" pitchFamily="34" charset="0"/>
      <p:regular r:id="rId13"/>
      <p:italic r:id="rId14"/>
    </p:embeddedFont>
    <p:embeddedFont>
      <p:font typeface="Noteworthy" pitchFamily="50" charset="0"/>
      <p:bold r:id="rId15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05B55"/>
    <a:srgbClr val="1B1610"/>
    <a:srgbClr val="9F9B8F"/>
    <a:srgbClr val="1A220A"/>
    <a:srgbClr val="010302"/>
    <a:srgbClr val="414343"/>
    <a:srgbClr val="6AA3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01" autoAdjust="0"/>
    <p:restoredTop sz="94660"/>
  </p:normalViewPr>
  <p:slideViewPr>
    <p:cSldViewPr snapToGrid="0">
      <p:cViewPr varScale="1">
        <p:scale>
          <a:sx n="94" d="100"/>
          <a:sy n="94" d="100"/>
        </p:scale>
        <p:origin x="571" y="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11AE2-B86C-469A-B64E-73030DDAEE90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1E6F4-99BA-4C7F-BBD6-CD0EA76BE5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0950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11AE2-B86C-469A-B64E-73030DDAEE90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1E6F4-99BA-4C7F-BBD6-CD0EA76BE5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8304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11AE2-B86C-469A-B64E-73030DDAEE90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1E6F4-99BA-4C7F-BBD6-CD0EA76BE5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781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11AE2-B86C-469A-B64E-73030DDAEE90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1E6F4-99BA-4C7F-BBD6-CD0EA76BE5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9972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11AE2-B86C-469A-B64E-73030DDAEE90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1E6F4-99BA-4C7F-BBD6-CD0EA76BE5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94918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11AE2-B86C-469A-B64E-73030DDAEE90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1E6F4-99BA-4C7F-BBD6-CD0EA76BE5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3656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11AE2-B86C-469A-B64E-73030DDAEE90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1E6F4-99BA-4C7F-BBD6-CD0EA76BE5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6483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11AE2-B86C-469A-B64E-73030DDAEE90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1E6F4-99BA-4C7F-BBD6-CD0EA76BE5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0029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11AE2-B86C-469A-B64E-73030DDAEE90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1E6F4-99BA-4C7F-BBD6-CD0EA76BE5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0422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11AE2-B86C-469A-B64E-73030DDAEE90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1E6F4-99BA-4C7F-BBD6-CD0EA76BE5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7342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11AE2-B86C-469A-B64E-73030DDAEE90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1E6F4-99BA-4C7F-BBD6-CD0EA76BE5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22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D11AE2-B86C-469A-B64E-73030DDAEE90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61E6F4-99BA-4C7F-BBD6-CD0EA76BE5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938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tx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араллелограмм 21"/>
          <p:cNvSpPr/>
          <p:nvPr/>
        </p:nvSpPr>
        <p:spPr>
          <a:xfrm>
            <a:off x="-685864" y="3991403"/>
            <a:ext cx="6871167" cy="3062434"/>
          </a:xfrm>
          <a:prstGeom prst="parallelogram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ru-RU"/>
          </a:p>
        </p:txBody>
      </p:sp>
      <p:sp>
        <p:nvSpPr>
          <p:cNvPr id="23" name="Параллелограмм 22"/>
          <p:cNvSpPr/>
          <p:nvPr/>
        </p:nvSpPr>
        <p:spPr>
          <a:xfrm>
            <a:off x="-733154" y="3880845"/>
            <a:ext cx="6871167" cy="3062434"/>
          </a:xfrm>
          <a:prstGeom prst="parallelogram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ru-RU"/>
          </a:p>
        </p:txBody>
      </p:sp>
      <p:sp>
        <p:nvSpPr>
          <p:cNvPr id="9" name="Параллелограмм 8"/>
          <p:cNvSpPr/>
          <p:nvPr/>
        </p:nvSpPr>
        <p:spPr>
          <a:xfrm>
            <a:off x="8219076" y="482677"/>
            <a:ext cx="4477407" cy="1692166"/>
          </a:xfrm>
          <a:prstGeom prst="parallelogram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араллелограмм 10"/>
          <p:cNvSpPr/>
          <p:nvPr/>
        </p:nvSpPr>
        <p:spPr>
          <a:xfrm>
            <a:off x="8171786" y="409504"/>
            <a:ext cx="4477407" cy="1692166"/>
          </a:xfrm>
          <a:prstGeom prst="parallelogram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араллелограмм 11"/>
          <p:cNvSpPr/>
          <p:nvPr/>
        </p:nvSpPr>
        <p:spPr>
          <a:xfrm>
            <a:off x="8124496" y="341387"/>
            <a:ext cx="4477407" cy="1692166"/>
          </a:xfrm>
          <a:prstGeom prst="parallelogram">
            <a:avLst/>
          </a:prstGeom>
          <a:solidFill>
            <a:srgbClr val="6AA3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latin typeface="Noteworthy" pitchFamily="50" charset="0"/>
              </a:rPr>
              <a:t>Коллектор</a:t>
            </a:r>
            <a:endParaRPr lang="ru-RU" sz="4800" dirty="0">
              <a:latin typeface="Noteworthy" pitchFamily="50" charset="0"/>
            </a:endParaRPr>
          </a:p>
        </p:txBody>
      </p:sp>
      <p:sp>
        <p:nvSpPr>
          <p:cNvPr id="18" name="Параллелограмм 17"/>
          <p:cNvSpPr/>
          <p:nvPr/>
        </p:nvSpPr>
        <p:spPr>
          <a:xfrm>
            <a:off x="-780444" y="3694811"/>
            <a:ext cx="6871167" cy="3163190"/>
          </a:xfrm>
          <a:prstGeom prst="parallelogram">
            <a:avLst/>
          </a:prstGeom>
          <a:solidFill>
            <a:srgbClr val="6AA3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>
            <a:noAutofit/>
          </a:bodyPr>
          <a:lstStyle/>
          <a:p>
            <a:r>
              <a:rPr lang="ru-RU" sz="2400" dirty="0">
                <a:latin typeface="Noteworthy" pitchFamily="50" charset="0"/>
              </a:rPr>
              <a:t>Студент 67 гр. Петрянин Ярослав</a:t>
            </a:r>
          </a:p>
          <a:p>
            <a:endParaRPr lang="ru-RU" sz="2400" dirty="0">
              <a:latin typeface="Noteworthy" pitchFamily="50" charset="0"/>
            </a:endParaRPr>
          </a:p>
          <a:p>
            <a:r>
              <a:rPr lang="ru-RU" sz="2400" dirty="0">
                <a:latin typeface="Noteworthy" pitchFamily="50" charset="0"/>
              </a:rPr>
              <a:t>Государственное автономное профессиональное образовательное учреждение «</a:t>
            </a:r>
            <a:r>
              <a:rPr lang="ru-RU" sz="2400" dirty="0" err="1">
                <a:latin typeface="Noteworthy" pitchFamily="50" charset="0"/>
              </a:rPr>
              <a:t>Балаковский</a:t>
            </a:r>
            <a:r>
              <a:rPr lang="ru-RU" sz="2400" dirty="0">
                <a:latin typeface="Noteworthy" pitchFamily="50" charset="0"/>
              </a:rPr>
              <a:t> политехнический техникум». 2026 г.</a:t>
            </a:r>
          </a:p>
          <a:p>
            <a:endParaRPr lang="ru-RU" sz="2400" dirty="0">
              <a:latin typeface="Noteworthy" pitchFamily="50" charset="0"/>
            </a:endParaRPr>
          </a:p>
        </p:txBody>
      </p:sp>
      <p:sp>
        <p:nvSpPr>
          <p:cNvPr id="19" name="Параллелограмм 18"/>
          <p:cNvSpPr/>
          <p:nvPr/>
        </p:nvSpPr>
        <p:spPr>
          <a:xfrm>
            <a:off x="6090724" y="2352618"/>
            <a:ext cx="7225883" cy="4514193"/>
          </a:xfrm>
          <a:prstGeom prst="parallelogram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Параллелограмм 35"/>
          <p:cNvSpPr/>
          <p:nvPr/>
        </p:nvSpPr>
        <p:spPr>
          <a:xfrm>
            <a:off x="-780444" y="-329208"/>
            <a:ext cx="7023547" cy="3890988"/>
          </a:xfrm>
          <a:prstGeom prst="parallelogram">
            <a:avLst/>
          </a:prstGeom>
          <a:solidFill>
            <a:srgbClr val="010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5" name="Параллелограмм 34"/>
          <p:cNvSpPr/>
          <p:nvPr/>
        </p:nvSpPr>
        <p:spPr>
          <a:xfrm>
            <a:off x="-838244" y="-392785"/>
            <a:ext cx="7023547" cy="3890988"/>
          </a:xfrm>
          <a:prstGeom prst="parallelogram">
            <a:avLst/>
          </a:prstGeom>
          <a:solidFill>
            <a:srgbClr val="1A22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1" name="Параллелограмм 30"/>
          <p:cNvSpPr/>
          <p:nvPr/>
        </p:nvSpPr>
        <p:spPr>
          <a:xfrm>
            <a:off x="-885534" y="-456362"/>
            <a:ext cx="7023547" cy="3890988"/>
          </a:xfrm>
          <a:prstGeom prst="parallelogram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7038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tx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араллелограмм 21"/>
          <p:cNvSpPr/>
          <p:nvPr/>
        </p:nvSpPr>
        <p:spPr>
          <a:xfrm>
            <a:off x="-943310" y="3006158"/>
            <a:ext cx="10088879" cy="4047679"/>
          </a:xfrm>
          <a:prstGeom prst="parallelogram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ru-RU"/>
          </a:p>
        </p:txBody>
      </p:sp>
      <p:sp>
        <p:nvSpPr>
          <p:cNvPr id="23" name="Параллелограмм 22"/>
          <p:cNvSpPr/>
          <p:nvPr/>
        </p:nvSpPr>
        <p:spPr>
          <a:xfrm>
            <a:off x="-990600" y="2895600"/>
            <a:ext cx="10088879" cy="4047679"/>
          </a:xfrm>
          <a:prstGeom prst="parallelogram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ru-RU"/>
          </a:p>
        </p:txBody>
      </p:sp>
      <p:sp>
        <p:nvSpPr>
          <p:cNvPr id="9" name="Параллелограмм 8"/>
          <p:cNvSpPr/>
          <p:nvPr/>
        </p:nvSpPr>
        <p:spPr>
          <a:xfrm>
            <a:off x="3264500" y="482677"/>
            <a:ext cx="9431983" cy="1692166"/>
          </a:xfrm>
          <a:prstGeom prst="parallelogram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араллелограмм 10"/>
          <p:cNvSpPr/>
          <p:nvPr/>
        </p:nvSpPr>
        <p:spPr>
          <a:xfrm>
            <a:off x="3217210" y="409504"/>
            <a:ext cx="9431983" cy="1692166"/>
          </a:xfrm>
          <a:prstGeom prst="parallelogram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араллелограмм 11"/>
          <p:cNvSpPr/>
          <p:nvPr/>
        </p:nvSpPr>
        <p:spPr>
          <a:xfrm>
            <a:off x="3169920" y="341387"/>
            <a:ext cx="9431983" cy="1692166"/>
          </a:xfrm>
          <a:prstGeom prst="parallelogram">
            <a:avLst/>
          </a:prstGeom>
          <a:solidFill>
            <a:srgbClr val="6AA3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latin typeface="Noteworthy" pitchFamily="50" charset="0"/>
              </a:rPr>
              <a:t>Кто такие коллекторы?</a:t>
            </a:r>
            <a:endParaRPr lang="ru-RU" sz="4800" dirty="0">
              <a:latin typeface="Noteworthy" pitchFamily="50" charset="0"/>
            </a:endParaRPr>
          </a:p>
        </p:txBody>
      </p:sp>
      <p:sp>
        <p:nvSpPr>
          <p:cNvPr id="18" name="Параллелограмм 17"/>
          <p:cNvSpPr/>
          <p:nvPr/>
        </p:nvSpPr>
        <p:spPr>
          <a:xfrm>
            <a:off x="-1037890" y="2677151"/>
            <a:ext cx="10088879" cy="4180849"/>
          </a:xfrm>
          <a:prstGeom prst="parallelogram">
            <a:avLst/>
          </a:prstGeom>
          <a:solidFill>
            <a:srgbClr val="6AA3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>
            <a:noAutofit/>
          </a:bodyPr>
          <a:lstStyle/>
          <a:p>
            <a:r>
              <a:rPr lang="en-US" sz="2400" dirty="0" smtClean="0">
                <a:latin typeface="Noteworthy" pitchFamily="50" charset="0"/>
              </a:rPr>
              <a:t>	</a:t>
            </a:r>
            <a:r>
              <a:rPr lang="ru-RU" sz="2400" dirty="0" smtClean="0">
                <a:latin typeface="Noteworthy" pitchFamily="50" charset="0"/>
              </a:rPr>
              <a:t>Коллекторы (от </a:t>
            </a:r>
            <a:r>
              <a:rPr lang="ru-RU" sz="2400" dirty="0" err="1" smtClean="0">
                <a:latin typeface="Noteworthy" pitchFamily="50" charset="0"/>
              </a:rPr>
              <a:t>позднелат</a:t>
            </a:r>
            <a:r>
              <a:rPr lang="ru-RU" sz="2400" dirty="0" smtClean="0">
                <a:latin typeface="Noteworthy" pitchFamily="50" charset="0"/>
              </a:rPr>
              <a:t>. </a:t>
            </a:r>
            <a:r>
              <a:rPr lang="en-US" sz="2400" dirty="0" smtClean="0">
                <a:latin typeface="Noteworthy" pitchFamily="50" charset="0"/>
              </a:rPr>
              <a:t>collector</a:t>
            </a:r>
            <a:r>
              <a:rPr lang="ru-RU" sz="2400" dirty="0" smtClean="0">
                <a:latin typeface="Noteworthy" pitchFamily="50" charset="0"/>
              </a:rPr>
              <a:t>, «сборщик») — это люди или организации, которые занимаются возвратом долгов. </a:t>
            </a:r>
            <a:endParaRPr lang="en-US" sz="2400" dirty="0">
              <a:latin typeface="Noteworthy" pitchFamily="50" charset="0"/>
            </a:endParaRPr>
          </a:p>
          <a:p>
            <a:r>
              <a:rPr lang="en-US" sz="2400" dirty="0" smtClean="0">
                <a:latin typeface="Noteworthy" pitchFamily="50" charset="0"/>
              </a:rPr>
              <a:t>	</a:t>
            </a:r>
            <a:r>
              <a:rPr lang="ru-RU" sz="2400" dirty="0" smtClean="0">
                <a:latin typeface="Noteworthy" pitchFamily="50" charset="0"/>
              </a:rPr>
              <a:t>Их задача — напомнить должнику, что тому следует вернуть деньги, и постараться договориться о возобновлении выплат. </a:t>
            </a:r>
            <a:endParaRPr lang="en-US" sz="2400" dirty="0">
              <a:latin typeface="Noteworthy" pitchFamily="50" charset="0"/>
            </a:endParaRPr>
          </a:p>
          <a:p>
            <a:r>
              <a:rPr lang="en-US" sz="2400" dirty="0" smtClean="0">
                <a:latin typeface="Noteworthy" pitchFamily="50" charset="0"/>
              </a:rPr>
              <a:t>	</a:t>
            </a:r>
            <a:r>
              <a:rPr lang="ru-RU" sz="2400" dirty="0" smtClean="0">
                <a:latin typeface="Noteworthy" pitchFamily="50" charset="0"/>
              </a:rPr>
              <a:t>В России первые </a:t>
            </a:r>
            <a:r>
              <a:rPr lang="ru-RU" sz="2400" dirty="0" err="1" smtClean="0">
                <a:latin typeface="Noteworthy" pitchFamily="50" charset="0"/>
              </a:rPr>
              <a:t>коллекторские</a:t>
            </a:r>
            <a:r>
              <a:rPr lang="ru-RU" sz="2400" dirty="0" smtClean="0">
                <a:latin typeface="Noteworthy" pitchFamily="50" charset="0"/>
              </a:rPr>
              <a:t> агентства появились в 2000-х годах, до 2017</a:t>
            </a:r>
            <a:r>
              <a:rPr lang="en-US" sz="2400" dirty="0" smtClean="0">
                <a:latin typeface="Noteworthy" pitchFamily="50" charset="0"/>
              </a:rPr>
              <a:t> </a:t>
            </a:r>
            <a:r>
              <a:rPr lang="ru-RU" sz="2400" dirty="0" smtClean="0">
                <a:latin typeface="Noteworthy" pitchFamily="50" charset="0"/>
              </a:rPr>
              <a:t>г. их деятельность не регулировалась законом.</a:t>
            </a:r>
            <a:endParaRPr lang="ru-RU" sz="2400" dirty="0">
              <a:latin typeface="Noteworthy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728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tx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араллелограмм 21"/>
          <p:cNvSpPr/>
          <p:nvPr/>
        </p:nvSpPr>
        <p:spPr>
          <a:xfrm>
            <a:off x="-943310" y="3006158"/>
            <a:ext cx="10088879" cy="4047679"/>
          </a:xfrm>
          <a:prstGeom prst="parallelogram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ru-RU"/>
          </a:p>
        </p:txBody>
      </p:sp>
      <p:sp>
        <p:nvSpPr>
          <p:cNvPr id="23" name="Параллелограмм 22"/>
          <p:cNvSpPr/>
          <p:nvPr/>
        </p:nvSpPr>
        <p:spPr>
          <a:xfrm>
            <a:off x="-990600" y="2895600"/>
            <a:ext cx="10088879" cy="4047679"/>
          </a:xfrm>
          <a:prstGeom prst="parallelogram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ru-RU"/>
          </a:p>
        </p:txBody>
      </p:sp>
      <p:sp>
        <p:nvSpPr>
          <p:cNvPr id="9" name="Параллелограмм 8"/>
          <p:cNvSpPr/>
          <p:nvPr/>
        </p:nvSpPr>
        <p:spPr>
          <a:xfrm>
            <a:off x="2639660" y="482677"/>
            <a:ext cx="10056823" cy="1692166"/>
          </a:xfrm>
          <a:prstGeom prst="parallelogram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араллелограмм 10"/>
          <p:cNvSpPr/>
          <p:nvPr/>
        </p:nvSpPr>
        <p:spPr>
          <a:xfrm>
            <a:off x="2592370" y="409504"/>
            <a:ext cx="10056823" cy="1692166"/>
          </a:xfrm>
          <a:prstGeom prst="parallelogram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араллелограмм 11"/>
          <p:cNvSpPr/>
          <p:nvPr/>
        </p:nvSpPr>
        <p:spPr>
          <a:xfrm>
            <a:off x="2545080" y="341387"/>
            <a:ext cx="10056823" cy="1692166"/>
          </a:xfrm>
          <a:prstGeom prst="parallelogram">
            <a:avLst/>
          </a:prstGeom>
          <a:solidFill>
            <a:srgbClr val="6AA3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latin typeface="Noteworthy" pitchFamily="50" charset="0"/>
              </a:rPr>
              <a:t>Требования к коллекторам</a:t>
            </a:r>
            <a:endParaRPr lang="ru-RU" sz="4800" dirty="0">
              <a:latin typeface="Noteworthy" pitchFamily="50" charset="0"/>
            </a:endParaRPr>
          </a:p>
        </p:txBody>
      </p:sp>
      <p:sp>
        <p:nvSpPr>
          <p:cNvPr id="18" name="Параллелограмм 17"/>
          <p:cNvSpPr/>
          <p:nvPr/>
        </p:nvSpPr>
        <p:spPr>
          <a:xfrm>
            <a:off x="-1037890" y="2677151"/>
            <a:ext cx="10088879" cy="4180849"/>
          </a:xfrm>
          <a:prstGeom prst="parallelogram">
            <a:avLst/>
          </a:prstGeom>
          <a:solidFill>
            <a:srgbClr val="6AA3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>
            <a:noAutofit/>
          </a:bodyPr>
          <a:lstStyle/>
          <a:p>
            <a:pPr marL="342900" indent="-342900">
              <a:buFontTx/>
              <a:buChar char="-"/>
            </a:pPr>
            <a:r>
              <a:rPr lang="ru-RU" sz="2400" dirty="0" smtClean="0">
                <a:latin typeface="Noteworthy" pitchFamily="50" charset="0"/>
              </a:rPr>
              <a:t>Регистрация агентства в государственном реестре </a:t>
            </a:r>
            <a:r>
              <a:rPr lang="ru-RU" sz="2400" dirty="0" err="1" smtClean="0">
                <a:latin typeface="Noteworthy" pitchFamily="50" charset="0"/>
              </a:rPr>
              <a:t>коллекторских</a:t>
            </a:r>
            <a:r>
              <a:rPr lang="ru-RU" sz="2400" dirty="0" smtClean="0">
                <a:latin typeface="Noteworthy" pitchFamily="50" charset="0"/>
              </a:rPr>
              <a:t> организаций</a:t>
            </a:r>
          </a:p>
          <a:p>
            <a:pPr marL="342900" indent="-342900">
              <a:buFontTx/>
              <a:buChar char="-"/>
            </a:pPr>
            <a:r>
              <a:rPr lang="ru-RU" sz="2400" dirty="0" smtClean="0">
                <a:latin typeface="Noteworthy" pitchFamily="50" charset="0"/>
              </a:rPr>
              <a:t>Страхование гражданской ответственности</a:t>
            </a:r>
          </a:p>
          <a:p>
            <a:pPr marL="342900" indent="-342900">
              <a:buFontTx/>
              <a:buChar char="-"/>
            </a:pPr>
            <a:r>
              <a:rPr lang="ru-RU" sz="2400" dirty="0" smtClean="0">
                <a:latin typeface="Noteworthy" pitchFamily="50" charset="0"/>
              </a:rPr>
              <a:t>Документы в подтверждение полномочий</a:t>
            </a:r>
          </a:p>
          <a:p>
            <a:pPr marL="342900" indent="-342900">
              <a:buFontTx/>
              <a:buChar char="-"/>
            </a:pPr>
            <a:r>
              <a:rPr lang="ru-RU" sz="2400" dirty="0" smtClean="0">
                <a:latin typeface="Noteworthy" pitchFamily="50" charset="0"/>
              </a:rPr>
              <a:t>Официальный сайт </a:t>
            </a:r>
            <a:r>
              <a:rPr lang="ru-RU" sz="2400" dirty="0" err="1" smtClean="0">
                <a:latin typeface="Noteworthy" pitchFamily="50" charset="0"/>
              </a:rPr>
              <a:t>коллекторского</a:t>
            </a:r>
            <a:r>
              <a:rPr lang="ru-RU" sz="2400" dirty="0" smtClean="0">
                <a:latin typeface="Noteworthy" pitchFamily="50" charset="0"/>
              </a:rPr>
              <a:t> агентства</a:t>
            </a:r>
          </a:p>
          <a:p>
            <a:pPr marL="342900" indent="-342900">
              <a:buFontTx/>
              <a:buChar char="-"/>
            </a:pPr>
            <a:r>
              <a:rPr lang="ru-RU" sz="2400" dirty="0" smtClean="0">
                <a:latin typeface="Noteworthy" pitchFamily="50" charset="0"/>
              </a:rPr>
              <a:t>Состоять в реестре операторов, осуществляющих обработку персональных данных</a:t>
            </a:r>
          </a:p>
        </p:txBody>
      </p:sp>
    </p:spTree>
    <p:extLst>
      <p:ext uri="{BB962C8B-B14F-4D97-AF65-F5344CB8AC3E}">
        <p14:creationId xmlns:p14="http://schemas.microsoft.com/office/powerpoint/2010/main" val="3352303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tx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араллелограмм 21"/>
          <p:cNvSpPr/>
          <p:nvPr/>
        </p:nvSpPr>
        <p:spPr>
          <a:xfrm>
            <a:off x="-943310" y="3006158"/>
            <a:ext cx="10088879" cy="4047679"/>
          </a:xfrm>
          <a:prstGeom prst="parallelogram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ru-RU"/>
          </a:p>
        </p:txBody>
      </p:sp>
      <p:sp>
        <p:nvSpPr>
          <p:cNvPr id="23" name="Параллелограмм 22"/>
          <p:cNvSpPr/>
          <p:nvPr/>
        </p:nvSpPr>
        <p:spPr>
          <a:xfrm>
            <a:off x="-990600" y="2895600"/>
            <a:ext cx="10088879" cy="4047679"/>
          </a:xfrm>
          <a:prstGeom prst="parallelogram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ru-RU"/>
          </a:p>
        </p:txBody>
      </p:sp>
      <p:sp>
        <p:nvSpPr>
          <p:cNvPr id="9" name="Параллелограмм 8"/>
          <p:cNvSpPr/>
          <p:nvPr/>
        </p:nvSpPr>
        <p:spPr>
          <a:xfrm>
            <a:off x="4360210" y="482677"/>
            <a:ext cx="8336273" cy="1692166"/>
          </a:xfrm>
          <a:prstGeom prst="parallelogram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араллелограмм 10"/>
          <p:cNvSpPr/>
          <p:nvPr/>
        </p:nvSpPr>
        <p:spPr>
          <a:xfrm>
            <a:off x="4312920" y="409504"/>
            <a:ext cx="8336273" cy="1692166"/>
          </a:xfrm>
          <a:prstGeom prst="parallelogram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араллелограмм 11"/>
          <p:cNvSpPr/>
          <p:nvPr/>
        </p:nvSpPr>
        <p:spPr>
          <a:xfrm>
            <a:off x="4265630" y="341387"/>
            <a:ext cx="8336273" cy="1692166"/>
          </a:xfrm>
          <a:prstGeom prst="parallelogram">
            <a:avLst/>
          </a:prstGeom>
          <a:solidFill>
            <a:srgbClr val="6AA3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latin typeface="Noteworthy" pitchFamily="50" charset="0"/>
              </a:rPr>
              <a:t>Коллекторам можно:</a:t>
            </a:r>
            <a:endParaRPr lang="ru-RU" sz="4800" dirty="0">
              <a:latin typeface="Noteworthy" pitchFamily="50" charset="0"/>
            </a:endParaRPr>
          </a:p>
        </p:txBody>
      </p:sp>
      <p:sp>
        <p:nvSpPr>
          <p:cNvPr id="18" name="Параллелограмм 17"/>
          <p:cNvSpPr/>
          <p:nvPr/>
        </p:nvSpPr>
        <p:spPr>
          <a:xfrm>
            <a:off x="-1037890" y="2677151"/>
            <a:ext cx="10088879" cy="4180849"/>
          </a:xfrm>
          <a:prstGeom prst="parallelogram">
            <a:avLst/>
          </a:prstGeom>
          <a:solidFill>
            <a:srgbClr val="6AA3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>
            <a:noAutofit/>
          </a:bodyPr>
          <a:lstStyle/>
          <a:p>
            <a:pPr marL="342900" indent="-342900">
              <a:buFontTx/>
              <a:buChar char="-"/>
            </a:pPr>
            <a:r>
              <a:rPr lang="ru-RU" sz="2400" dirty="0" smtClean="0">
                <a:latin typeface="Noteworthy" pitchFamily="50" charset="0"/>
              </a:rPr>
              <a:t>Связываться по телефону с должником, но не более двух раз в неделю. </a:t>
            </a:r>
          </a:p>
          <a:p>
            <a:pPr marL="342900" indent="-342900">
              <a:buFontTx/>
              <a:buChar char="-"/>
            </a:pPr>
            <a:r>
              <a:rPr lang="ru-RU" sz="2400" dirty="0" smtClean="0">
                <a:latin typeface="Noteworthy" pitchFamily="50" charset="0"/>
              </a:rPr>
              <a:t>Приходить к должнику домой</a:t>
            </a:r>
          </a:p>
          <a:p>
            <a:pPr marL="342900" indent="-342900">
              <a:buFontTx/>
              <a:buChar char="-"/>
            </a:pPr>
            <a:r>
              <a:rPr lang="ru-RU" sz="2400" dirty="0" smtClean="0">
                <a:latin typeface="Noteworthy" pitchFamily="50" charset="0"/>
              </a:rPr>
              <a:t>Посещать родственников, но с согласия должника</a:t>
            </a:r>
          </a:p>
          <a:p>
            <a:pPr marL="342900" indent="-342900">
              <a:buFontTx/>
              <a:buChar char="-"/>
            </a:pPr>
            <a:endParaRPr lang="ru-RU" sz="2400" dirty="0">
              <a:latin typeface="Noteworthy" pitchFamily="50" charset="0"/>
            </a:endParaRPr>
          </a:p>
          <a:p>
            <a:r>
              <a:rPr lang="ru-RU" sz="2400" dirty="0" smtClean="0">
                <a:latin typeface="Noteworthy" pitchFamily="50" charset="0"/>
              </a:rPr>
              <a:t>(Активничать коллекторы могут в строго установленное время: в будни - с 8:00 до 22:00, а в выходные — с 9:00 до 22:00)</a:t>
            </a:r>
          </a:p>
          <a:p>
            <a:pPr marL="342900" indent="-342900">
              <a:buFontTx/>
              <a:buChar char="-"/>
            </a:pPr>
            <a:endParaRPr lang="ru-RU" sz="2400" dirty="0" smtClean="0">
              <a:latin typeface="Noteworthy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85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tx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араллелограмм 21"/>
          <p:cNvSpPr/>
          <p:nvPr/>
        </p:nvSpPr>
        <p:spPr>
          <a:xfrm>
            <a:off x="-943310" y="3006158"/>
            <a:ext cx="10088879" cy="4047679"/>
          </a:xfrm>
          <a:prstGeom prst="parallelogram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ru-RU"/>
          </a:p>
        </p:txBody>
      </p:sp>
      <p:sp>
        <p:nvSpPr>
          <p:cNvPr id="23" name="Параллелограмм 22"/>
          <p:cNvSpPr/>
          <p:nvPr/>
        </p:nvSpPr>
        <p:spPr>
          <a:xfrm>
            <a:off x="-990600" y="2895600"/>
            <a:ext cx="10088879" cy="4047679"/>
          </a:xfrm>
          <a:prstGeom prst="parallelogram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ru-RU"/>
          </a:p>
        </p:txBody>
      </p:sp>
      <p:sp>
        <p:nvSpPr>
          <p:cNvPr id="9" name="Параллелограмм 8"/>
          <p:cNvSpPr/>
          <p:nvPr/>
        </p:nvSpPr>
        <p:spPr>
          <a:xfrm>
            <a:off x="4360210" y="482677"/>
            <a:ext cx="8336273" cy="1692166"/>
          </a:xfrm>
          <a:prstGeom prst="parallelogram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араллелограмм 10"/>
          <p:cNvSpPr/>
          <p:nvPr/>
        </p:nvSpPr>
        <p:spPr>
          <a:xfrm>
            <a:off x="4312920" y="409504"/>
            <a:ext cx="8336273" cy="1692166"/>
          </a:xfrm>
          <a:prstGeom prst="parallelogram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араллелограмм 11"/>
          <p:cNvSpPr/>
          <p:nvPr/>
        </p:nvSpPr>
        <p:spPr>
          <a:xfrm>
            <a:off x="4265630" y="341387"/>
            <a:ext cx="8336273" cy="1692166"/>
          </a:xfrm>
          <a:prstGeom prst="parallelogram">
            <a:avLst/>
          </a:prstGeom>
          <a:solidFill>
            <a:srgbClr val="6AA3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latin typeface="Noteworthy" pitchFamily="50" charset="0"/>
              </a:rPr>
              <a:t>Коллекторам нельзя:</a:t>
            </a:r>
            <a:endParaRPr lang="ru-RU" sz="4800" dirty="0">
              <a:latin typeface="Noteworthy" pitchFamily="50" charset="0"/>
            </a:endParaRPr>
          </a:p>
        </p:txBody>
      </p:sp>
      <p:sp>
        <p:nvSpPr>
          <p:cNvPr id="18" name="Параллелограмм 17"/>
          <p:cNvSpPr/>
          <p:nvPr/>
        </p:nvSpPr>
        <p:spPr>
          <a:xfrm>
            <a:off x="-1037890" y="2677151"/>
            <a:ext cx="10088879" cy="4180849"/>
          </a:xfrm>
          <a:prstGeom prst="parallelogram">
            <a:avLst/>
          </a:prstGeom>
          <a:solidFill>
            <a:srgbClr val="6AA3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>
            <a:noAutofit/>
          </a:bodyPr>
          <a:lstStyle/>
          <a:p>
            <a:pPr marL="342900" indent="-342900">
              <a:buFontTx/>
              <a:buChar char="-"/>
            </a:pPr>
            <a:r>
              <a:rPr lang="ru-RU" sz="2400" dirty="0" smtClean="0">
                <a:latin typeface="Noteworthy" pitchFamily="50" charset="0"/>
              </a:rPr>
              <a:t>Применять физическое воздействие, портить имущество, угрожать и применять псих. </a:t>
            </a:r>
            <a:r>
              <a:rPr lang="ru-RU" sz="2400" dirty="0">
                <a:latin typeface="Noteworthy" pitchFamily="50" charset="0"/>
              </a:rPr>
              <a:t>д</a:t>
            </a:r>
            <a:r>
              <a:rPr lang="ru-RU" sz="2400" dirty="0" smtClean="0">
                <a:latin typeface="Noteworthy" pitchFamily="50" charset="0"/>
              </a:rPr>
              <a:t>авление</a:t>
            </a:r>
          </a:p>
          <a:p>
            <a:pPr marL="342900" indent="-342900">
              <a:buFontTx/>
              <a:buChar char="-"/>
            </a:pPr>
            <a:r>
              <a:rPr lang="ru-RU" sz="2400" dirty="0">
                <a:latin typeface="Noteworthy" pitchFamily="50" charset="0"/>
              </a:rPr>
              <a:t>Н</a:t>
            </a:r>
            <a:r>
              <a:rPr lang="ru-RU" sz="2400" dirty="0" smtClean="0">
                <a:latin typeface="Noteworthy" pitchFamily="50" charset="0"/>
              </a:rPr>
              <a:t>арушать честь и достоинство, в том числе, распространять информацию о должнике без его согласия</a:t>
            </a:r>
          </a:p>
          <a:p>
            <a:pPr marL="342900" indent="-342900">
              <a:buFontTx/>
              <a:buChar char="-"/>
            </a:pPr>
            <a:r>
              <a:rPr lang="ru-RU" sz="2400" dirty="0" smtClean="0">
                <a:latin typeface="Noteworthy" pitchFamily="50" charset="0"/>
              </a:rPr>
              <a:t>Действовать от своего имени, выдавать себя за другое лицо</a:t>
            </a:r>
          </a:p>
          <a:p>
            <a:pPr marL="342900" indent="-342900">
              <a:buFontTx/>
              <a:buChar char="-"/>
            </a:pPr>
            <a:r>
              <a:rPr lang="ru-RU" sz="2400" dirty="0">
                <a:latin typeface="Noteworthy" pitchFamily="50" charset="0"/>
              </a:rPr>
              <a:t>У</a:t>
            </a:r>
            <a:r>
              <a:rPr lang="ru-RU" sz="2400" dirty="0" smtClean="0">
                <a:latin typeface="Noteworthy" pitchFamily="50" charset="0"/>
              </a:rPr>
              <a:t>малчивать о последствиях неуплаты</a:t>
            </a:r>
          </a:p>
          <a:p>
            <a:pPr marL="342900" indent="-342900">
              <a:buFontTx/>
              <a:buChar char="-"/>
            </a:pPr>
            <a:r>
              <a:rPr lang="ru-RU" sz="2400" dirty="0" smtClean="0">
                <a:latin typeface="Noteworthy" pitchFamily="50" charset="0"/>
              </a:rPr>
              <a:t>Вмешиваться в процессе суда</a:t>
            </a:r>
          </a:p>
          <a:p>
            <a:pPr marL="342900" indent="-342900">
              <a:buFontTx/>
              <a:buChar char="-"/>
            </a:pPr>
            <a:endParaRPr lang="ru-RU" sz="2400" dirty="0" smtClean="0">
              <a:latin typeface="Noteworthy" pitchFamily="50" charset="0"/>
            </a:endParaRPr>
          </a:p>
          <a:p>
            <a:pPr marL="342900" indent="-342900">
              <a:buFontTx/>
              <a:buChar char="-"/>
            </a:pPr>
            <a:endParaRPr lang="ru-RU" sz="2400" dirty="0" smtClean="0">
              <a:latin typeface="Noteworthy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1678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tx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араллелограмм 21"/>
          <p:cNvSpPr/>
          <p:nvPr/>
        </p:nvSpPr>
        <p:spPr>
          <a:xfrm>
            <a:off x="-896020" y="3028770"/>
            <a:ext cx="10088879" cy="4047679"/>
          </a:xfrm>
          <a:prstGeom prst="parallelogram">
            <a:avLst/>
          </a:prstGeom>
          <a:solidFill>
            <a:srgbClr val="605B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ru-RU"/>
          </a:p>
        </p:txBody>
      </p:sp>
      <p:sp>
        <p:nvSpPr>
          <p:cNvPr id="23" name="Параллелограмм 22"/>
          <p:cNvSpPr/>
          <p:nvPr/>
        </p:nvSpPr>
        <p:spPr>
          <a:xfrm>
            <a:off x="-990600" y="2895600"/>
            <a:ext cx="10088879" cy="4047679"/>
          </a:xfrm>
          <a:prstGeom prst="parallelogram">
            <a:avLst/>
          </a:prstGeom>
          <a:solidFill>
            <a:srgbClr val="9F9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ru-RU"/>
          </a:p>
        </p:txBody>
      </p:sp>
      <p:sp>
        <p:nvSpPr>
          <p:cNvPr id="9" name="Параллелограмм 8"/>
          <p:cNvSpPr/>
          <p:nvPr/>
        </p:nvSpPr>
        <p:spPr>
          <a:xfrm>
            <a:off x="-332140" y="482677"/>
            <a:ext cx="13028623" cy="1692166"/>
          </a:xfrm>
          <a:prstGeom prst="parallelogram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араллелограмм 10"/>
          <p:cNvSpPr/>
          <p:nvPr/>
        </p:nvSpPr>
        <p:spPr>
          <a:xfrm>
            <a:off x="-379430" y="409504"/>
            <a:ext cx="13028623" cy="1692166"/>
          </a:xfrm>
          <a:prstGeom prst="parallelogram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араллелограмм 11"/>
          <p:cNvSpPr/>
          <p:nvPr/>
        </p:nvSpPr>
        <p:spPr>
          <a:xfrm>
            <a:off x="-426720" y="341387"/>
            <a:ext cx="13028623" cy="1692166"/>
          </a:xfrm>
          <a:prstGeom prst="parallelogram">
            <a:avLst/>
          </a:prstGeom>
          <a:solidFill>
            <a:srgbClr val="6AA3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latin typeface="Noteworthy" pitchFamily="50" charset="0"/>
              </a:rPr>
              <a:t>В основном, действия коллекторов - незаконны</a:t>
            </a:r>
            <a:endParaRPr lang="ru-RU" sz="4800" dirty="0">
              <a:latin typeface="Noteworthy" pitchFamily="50" charset="0"/>
            </a:endParaRPr>
          </a:p>
        </p:txBody>
      </p:sp>
      <p:sp>
        <p:nvSpPr>
          <p:cNvPr id="18" name="Параллелограмм 17"/>
          <p:cNvSpPr/>
          <p:nvPr/>
        </p:nvSpPr>
        <p:spPr>
          <a:xfrm>
            <a:off x="-1037890" y="2677151"/>
            <a:ext cx="10088879" cy="4180849"/>
          </a:xfrm>
          <a:prstGeom prst="parallelogram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>
            <a:noAutofit/>
          </a:bodyPr>
          <a:lstStyle/>
          <a:p>
            <a:endParaRPr lang="ru-RU" sz="2400" dirty="0" smtClean="0">
              <a:latin typeface="Noteworthy" pitchFamily="50" charset="0"/>
            </a:endParaRPr>
          </a:p>
        </p:txBody>
      </p:sp>
      <p:sp>
        <p:nvSpPr>
          <p:cNvPr id="10" name="Параллелограмм 9"/>
          <p:cNvSpPr/>
          <p:nvPr/>
        </p:nvSpPr>
        <p:spPr>
          <a:xfrm>
            <a:off x="-943310" y="2895600"/>
            <a:ext cx="10088879" cy="4047679"/>
          </a:xfrm>
          <a:prstGeom prst="parallelogram">
            <a:avLst/>
          </a:prstGeom>
          <a:solidFill>
            <a:srgbClr val="9F9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ru-RU"/>
          </a:p>
        </p:txBody>
      </p:sp>
      <p:sp>
        <p:nvSpPr>
          <p:cNvPr id="13" name="Параллелограмм 12"/>
          <p:cNvSpPr/>
          <p:nvPr/>
        </p:nvSpPr>
        <p:spPr>
          <a:xfrm>
            <a:off x="-990600" y="2677151"/>
            <a:ext cx="10088879" cy="4180849"/>
          </a:xfrm>
          <a:prstGeom prst="parallelogram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>
            <a:noAutofit/>
          </a:bodyPr>
          <a:lstStyle/>
          <a:p>
            <a:endParaRPr lang="ru-RU" sz="2400" dirty="0" smtClean="0">
              <a:latin typeface="Noteworthy" pitchFamily="50" charset="0"/>
            </a:endParaRPr>
          </a:p>
        </p:txBody>
      </p:sp>
      <p:sp>
        <p:nvSpPr>
          <p:cNvPr id="20" name="Параллелограмм 19"/>
          <p:cNvSpPr/>
          <p:nvPr/>
        </p:nvSpPr>
        <p:spPr>
          <a:xfrm>
            <a:off x="8442436" y="2677151"/>
            <a:ext cx="4942496" cy="4180849"/>
          </a:xfrm>
          <a:prstGeom prst="parallelogram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>
            <a:noAutofit/>
          </a:bodyPr>
          <a:lstStyle/>
          <a:p>
            <a:endParaRPr lang="ru-RU" sz="2400" dirty="0" smtClean="0">
              <a:latin typeface="Noteworthy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4479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tx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араллелограмм 21"/>
          <p:cNvSpPr/>
          <p:nvPr/>
        </p:nvSpPr>
        <p:spPr>
          <a:xfrm>
            <a:off x="-943310" y="3400296"/>
            <a:ext cx="10088879" cy="3653541"/>
          </a:xfrm>
          <a:prstGeom prst="parallelogram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ru-RU"/>
          </a:p>
        </p:txBody>
      </p:sp>
      <p:sp>
        <p:nvSpPr>
          <p:cNvPr id="23" name="Параллелограмм 22"/>
          <p:cNvSpPr/>
          <p:nvPr/>
        </p:nvSpPr>
        <p:spPr>
          <a:xfrm>
            <a:off x="-990600" y="3289738"/>
            <a:ext cx="10088879" cy="3653541"/>
          </a:xfrm>
          <a:prstGeom prst="parallelogram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ru-RU"/>
          </a:p>
        </p:txBody>
      </p:sp>
      <p:sp>
        <p:nvSpPr>
          <p:cNvPr id="9" name="Параллелограмм 8"/>
          <p:cNvSpPr/>
          <p:nvPr/>
        </p:nvSpPr>
        <p:spPr>
          <a:xfrm>
            <a:off x="2807300" y="482677"/>
            <a:ext cx="9889183" cy="1692166"/>
          </a:xfrm>
          <a:prstGeom prst="parallelogram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араллелограмм 10"/>
          <p:cNvSpPr/>
          <p:nvPr/>
        </p:nvSpPr>
        <p:spPr>
          <a:xfrm>
            <a:off x="2760010" y="409504"/>
            <a:ext cx="9889183" cy="1692166"/>
          </a:xfrm>
          <a:prstGeom prst="parallelogram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араллелограмм 11"/>
          <p:cNvSpPr/>
          <p:nvPr/>
        </p:nvSpPr>
        <p:spPr>
          <a:xfrm>
            <a:off x="2712720" y="341387"/>
            <a:ext cx="9889183" cy="1692166"/>
          </a:xfrm>
          <a:prstGeom prst="parallelogram">
            <a:avLst/>
          </a:prstGeom>
          <a:solidFill>
            <a:srgbClr val="6AA3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latin typeface="Noteworthy" pitchFamily="50" charset="0"/>
              </a:rPr>
              <a:t>Как проверить коллектора:</a:t>
            </a:r>
            <a:endParaRPr lang="ru-RU" sz="4800" dirty="0">
              <a:latin typeface="Noteworthy" pitchFamily="50" charset="0"/>
            </a:endParaRPr>
          </a:p>
        </p:txBody>
      </p:sp>
      <p:sp>
        <p:nvSpPr>
          <p:cNvPr id="18" name="Параллелограмм 17"/>
          <p:cNvSpPr/>
          <p:nvPr/>
        </p:nvSpPr>
        <p:spPr>
          <a:xfrm>
            <a:off x="-1037890" y="3084257"/>
            <a:ext cx="10088879" cy="3773744"/>
          </a:xfrm>
          <a:prstGeom prst="parallelogram">
            <a:avLst/>
          </a:prstGeom>
          <a:solidFill>
            <a:srgbClr val="6AA3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>
            <a:noAutofit/>
          </a:bodyPr>
          <a:lstStyle/>
          <a:p>
            <a:pPr marL="457200" indent="-457200">
              <a:buAutoNum type="arabicPeriod"/>
            </a:pPr>
            <a:r>
              <a:rPr lang="ru-RU" sz="2400" dirty="0" smtClean="0">
                <a:latin typeface="Noteworthy" pitchFamily="50" charset="0"/>
              </a:rPr>
              <a:t>Проверить агентство в реестре ФССП (федеральной службе судебных приставов), что это - «профессиональная </a:t>
            </a:r>
            <a:r>
              <a:rPr lang="ru-RU" sz="2400" dirty="0" err="1" smtClean="0">
                <a:latin typeface="Noteworthy" pitchFamily="50" charset="0"/>
              </a:rPr>
              <a:t>коллекторская</a:t>
            </a:r>
            <a:r>
              <a:rPr lang="ru-RU" sz="2400" dirty="0" smtClean="0">
                <a:latin typeface="Noteworthy" pitchFamily="50" charset="0"/>
              </a:rPr>
              <a:t> организация»</a:t>
            </a:r>
          </a:p>
          <a:p>
            <a:pPr marL="457200" indent="-457200">
              <a:buAutoNum type="arabicPeriod"/>
            </a:pPr>
            <a:r>
              <a:rPr lang="ru-RU" sz="2400" dirty="0" smtClean="0">
                <a:latin typeface="Noteworthy" pitchFamily="50" charset="0"/>
              </a:rPr>
              <a:t>Проверить на сайте ФНС компанию на юридическое лицо</a:t>
            </a:r>
          </a:p>
          <a:p>
            <a:pPr marL="457200" indent="-457200">
              <a:buAutoNum type="arabicPeriod"/>
            </a:pPr>
            <a:r>
              <a:rPr lang="ru-RU" sz="2400" dirty="0" smtClean="0">
                <a:latin typeface="Noteworthy" pitchFamily="50" charset="0"/>
              </a:rPr>
              <a:t>Убедится в наличии договора между банком и организации</a:t>
            </a:r>
          </a:p>
          <a:p>
            <a:pPr marL="457200" indent="-457200">
              <a:buAutoNum type="arabicPeriod"/>
            </a:pPr>
            <a:endParaRPr lang="ru-RU" sz="2400" dirty="0" smtClean="0">
              <a:latin typeface="Noteworthy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20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7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ED495307-3033-4B53-9D15-00D3E05A16F5}">
  <we:reference id="wa104381063" version="1.0.0.1" store="ru-RU" storeType="OMEX"/>
  <we:alternateReferences>
    <we:reference id="wa104381063" version="1.0.0.1" store="wa104381063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429</TotalTime>
  <Words>204</Words>
  <Application>Microsoft Office PowerPoint</Application>
  <PresentationFormat>Широкоэкранный</PresentationFormat>
  <Paragraphs>31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Calibri</vt:lpstr>
      <vt:lpstr>Calibri Light</vt:lpstr>
      <vt:lpstr>Noteworthy</vt:lpstr>
      <vt:lpstr>Arial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Коллектор</dc:title>
  <dc:creator>Петрянин Ярослав</dc:creator>
  <cp:lastModifiedBy>Петрянин Ярослав</cp:lastModifiedBy>
  <cp:revision>26</cp:revision>
  <dcterms:created xsi:type="dcterms:W3CDTF">2026-04-19T08:02:54Z</dcterms:created>
  <dcterms:modified xsi:type="dcterms:W3CDTF">2026-04-21T18:26:50Z</dcterms:modified>
</cp:coreProperties>
</file>